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Libre Baskerville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image" Target="../media/image-11-6.png"/><Relationship Id="rId7" Type="http://schemas.openxmlformats.org/officeDocument/2006/relationships/image" Target="../media/image-11-7.svg"/><Relationship Id="rId8" Type="http://schemas.openxmlformats.org/officeDocument/2006/relationships/image" Target="../media/image-11-8.png"/><Relationship Id="rId9" Type="http://schemas.openxmlformats.org/officeDocument/2006/relationships/image" Target="../media/image-11-9.svg"/><Relationship Id="rId10" Type="http://schemas.openxmlformats.org/officeDocument/2006/relationships/slideLayout" Target="../slideLayouts/slideLayout12.xml"/><Relationship Id="rId11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225" y="0"/>
            <a:ext cx="1370195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207" y="568523"/>
            <a:ext cx="7230904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207" y="1493758"/>
            <a:ext cx="600194" cy="6001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50432" y="1662470"/>
            <a:ext cx="254186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550432" y="2095143"/>
            <a:ext cx="6893362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- only 27% currently subscribed despite similar spending patterns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207" y="3135630"/>
            <a:ext cx="600194" cy="6001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50432" y="3304342"/>
            <a:ext cx="250102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550432" y="3737015"/>
            <a:ext cx="6893362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convert 701 returning customers into loyal segment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207" y="4777502"/>
            <a:ext cx="600194" cy="6001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50432" y="4946213"/>
            <a:ext cx="2559129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Discounts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550432" y="5378887"/>
            <a:ext cx="6893362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promotions with margins - 839 high-spenders use discounts strategically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207" y="6419374"/>
            <a:ext cx="600194" cy="60019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50432" y="6588085"/>
            <a:ext cx="2522815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550432" y="7020758"/>
            <a:ext cx="6893362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Young Adults ($62K revenue) and express shipping users ($60.48 avg)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3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86810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386810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34588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37768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3868103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893493" y="516088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8893493" y="619267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893493" y="6683097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Items tracked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538877"/>
            <a:ext cx="6384369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Journey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5800" y="1445062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5800" y="1755219"/>
            <a:ext cx="777240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85800" y="1898809"/>
            <a:ext cx="352627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5800" y="2322433"/>
            <a:ext cx="7772400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pandas, analyzed structure with df.info() and summary statistics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5800" y="3292197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5800" y="3602355"/>
            <a:ext cx="777240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85800" y="3745944"/>
            <a:ext cx="285928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5800" y="4169569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nulls using median rating per product category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85800" y="4825841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5800" y="5135999"/>
            <a:ext cx="777240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85800" y="5279588"/>
            <a:ext cx="255222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5800" y="5703213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bins and purchase_frequency_days columns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85800" y="6359485"/>
            <a:ext cx="19585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5800" y="6669643"/>
            <a:ext cx="7772400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85800" y="6813232"/>
            <a:ext cx="260270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5800" y="7236857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advanced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5732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60564"/>
            <a:ext cx="4892040" cy="1828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4113371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significantly higher total revenue compared to female customers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5043249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Implication: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Opportunity to boost female customer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6315"/>
            <a:ext cx="7793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05256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139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839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63010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Used discounts but spent above average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905256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139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63010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Seek value without compromising quality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905256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139690"/>
            <a:ext cx="31882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Opportunity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63010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promotions with margin control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8454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customers demonstrate that discounts can drive premium purchases when strategically applied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2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3775"/>
            <a:ext cx="2905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149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 - 3.86 rating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571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 - 3.84 rating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9931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 - 3.82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415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- 3.80 rating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88371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 - 3.78 rating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533775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44692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- 50% discount rate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9114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- 49.66%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3536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- 49.07%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7958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 - 48.17%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623804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 - 47.37%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2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&amp; Subscription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8999"/>
            <a:ext cx="3664744" cy="2229803"/>
          </a:xfrm>
          <a:prstGeom prst="roundRect">
            <a:avLst>
              <a:gd name="adj" fmla="val 6561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468999"/>
            <a:ext cx="121920" cy="2229803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72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216712"/>
            <a:ext cx="30587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$60.48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average purchase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28924" y="3715703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Premium customers willing to pay more for speed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468999"/>
            <a:ext cx="3664863" cy="2229803"/>
          </a:xfrm>
          <a:prstGeom prst="roundRect">
            <a:avLst>
              <a:gd name="adj" fmla="val 6561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41268" y="2468999"/>
            <a:ext cx="121920" cy="2229803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10520482" y="272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20482" y="3216712"/>
            <a:ext cx="30588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$58.46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average purchase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520482" y="3715703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Cost-conscious shoppers, slight difference in spend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4925616"/>
            <a:ext cx="3664744" cy="2592705"/>
          </a:xfrm>
          <a:prstGeom prst="roundRect">
            <a:avLst>
              <a:gd name="adj" fmla="val 564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249710" y="4925616"/>
            <a:ext cx="121920" cy="2592705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6" name="Text 13"/>
          <p:cNvSpPr/>
          <p:nvPr/>
        </p:nvSpPr>
        <p:spPr>
          <a:xfrm>
            <a:off x="6628924" y="5182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628924" y="5673328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non-subscribers vs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subscribers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628924" y="6535222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Similar avg spend: $59.87 vs $59.49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4892" y="3025616"/>
            <a:ext cx="318968" cy="318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96634"/>
            <a:ext cx="16363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087053"/>
            <a:ext cx="16363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4892" y="4227314"/>
            <a:ext cx="318968" cy="3189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960257"/>
            <a:ext cx="1520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450675"/>
            <a:ext cx="15209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4773" y="5590937"/>
            <a:ext cx="318968" cy="3189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323880"/>
            <a:ext cx="1449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814298"/>
            <a:ext cx="1449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loyalty base presents opportunity to convert returning customers into loyal advocates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573762"/>
            <a:ext cx="6143625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329" y="1538645"/>
            <a:ext cx="22860" cy="6121598"/>
          </a:xfrm>
          <a:prstGeom prst="roundRect">
            <a:avLst>
              <a:gd name="adj" fmla="val 383376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753189" y="1538645"/>
            <a:ext cx="13169741" cy="1217414"/>
          </a:xfrm>
          <a:prstGeom prst="rect">
            <a:avLst/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61787" y="1754862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Young Adult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961787" y="2205990"/>
            <a:ext cx="1274492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$62,143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total revenue - highest contributor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53189" y="3173373"/>
            <a:ext cx="13169741" cy="1217414"/>
          </a:xfrm>
          <a:prstGeom prst="rect">
            <a:avLst/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61787" y="3389590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Middle-aged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961787" y="3840718"/>
            <a:ext cx="1274492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$59,197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total revenue - strong segment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53189" y="4808101"/>
            <a:ext cx="13169741" cy="1217414"/>
          </a:xfrm>
          <a:prstGeom prst="rect">
            <a:avLst/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61787" y="5024318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Adult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961787" y="5475446"/>
            <a:ext cx="1274492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$55,978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total revenue - steady performance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53189" y="6442829"/>
            <a:ext cx="13169741" cy="1217414"/>
          </a:xfrm>
          <a:prstGeom prst="rect">
            <a:avLst/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61787" y="6659047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Senior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961787" y="7110174"/>
            <a:ext cx="12744926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$55,763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total revenue - untapped potential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2025-12-18T13:37:59Z</dcterms:created>
  <dcterms:modified xsi:type="dcterms:W3CDTF">2025-12-18T13:37:59Z</dcterms:modified>
</cp:coreProperties>
</file>